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4" r:id="rId13"/>
    <p:sldId id="275" r:id="rId14"/>
    <p:sldId id="272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AEAEA"/>
    <a:srgbClr val="C0C0C0"/>
    <a:srgbClr val="5F5F5F"/>
    <a:srgbClr val="969696"/>
    <a:srgbClr val="000000"/>
    <a:srgbClr val="C65D2E"/>
    <a:srgbClr val="251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94DFC-A11E-4E98-AEA3-968D7DB2911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A883-A35F-49CF-91B7-640A6D48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D911-56EB-4758-9491-D94DD485965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8D96-A35C-4BF5-93EF-1D17ABA8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8D96-A35C-4BF5-93EF-1D17ABA8C3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953000"/>
            <a:ext cx="8686800" cy="9477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10250"/>
            <a:ext cx="8686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BD8BDD-BE17-4D5D-BBF2-1E03263C72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DFA5-FA4E-4727-886F-2A5A9B9850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3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7400" y="188913"/>
            <a:ext cx="1768475" cy="6480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88913"/>
            <a:ext cx="5156200" cy="6480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CF104-E068-4230-9176-B211BA648C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8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27A9-FD72-4571-8A5E-E15364D88E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5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075F4-65E9-4913-80D6-8B35677230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5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593850"/>
            <a:ext cx="3462338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3538" y="1593850"/>
            <a:ext cx="3462337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D6CA-5F5D-4F59-BF78-C2636E623B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6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0FF69-2732-4DAC-9B46-65510D018E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2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A2EEA-2522-4917-B2D3-F964BE4074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E7BE-D346-4DC3-8B54-259E90CCD2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31A5-361D-4876-9557-7F62C5A36E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ED3AB-5272-4BEE-B3FE-191B0B3C27F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3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8913"/>
            <a:ext cx="7077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828800" y="1593850"/>
            <a:ext cx="70770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Plasma Ruggedized Solutions Proprietary &amp; Confidential</a:t>
            </a:r>
            <a:endParaRPr lang="en-US" dirty="0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1B029-3405-44D4-BDB2-93B885D5D2D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80LX6LHzJVaxDM&amp;tbnid=mep7uxkvfq-E0M:&amp;ved=0CAUQjRw&amp;url=http://community.warplanes.com/2010/08/&amp;ei=HQJBUZCHOrT_yQHLl4GQAQ&amp;bvm=bv.43287494,d.aWc&amp;psig=AFQjCNExsVExJOHc0dO41iWhi_2Q_NUu3Q&amp;ust=136330119690144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_PKkzQAnp__-5M&amp;tbnid=Z8wuVzyCCwl_EM:&amp;ved=0CAUQjRw&amp;url=http://iraj-torkan.blogfa.com/9102.aspx&amp;ei=VhNBUZKWF4yCrQHh04CoAw&amp;bvm=bv.43287494,d.aWc&amp;psig=AFQjCNH1HHNbRWfRvKCFL6hlqyXSa_VRJg&amp;ust=136330565061995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&amp;esrc=s&amp;frm=1&amp;source=images&amp;cd=&amp;cad=rja&amp;docid=zk75uimjRdRagM&amp;tbnid=X6kkb3o3CAwI_M:&amp;ved=0CAUQjRw&amp;url=http://www.matrixcoatings.net/pages2010/emirfi.aspx&amp;ei=iRJBUdi7GOOYyAHS74GIAQ&amp;bvm=bv.43287494,d.aWc&amp;psig=AFQjCNHdrbHg8y2n5klqilY7DZZQDHo7ZQ&amp;ust=1363305475868133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url?sa=i&amp;rct=j&amp;q=&amp;esrc=s&amp;frm=1&amp;source=images&amp;cd=&amp;cad=rja&amp;docid=6GAIJ3e_gscUPM&amp;tbnid=o-6uT20mrDbNsM:&amp;ved=0CAUQjRw&amp;url=http://future-weapons.org/fa-18ef-super-hornet-multirole-fighter/&amp;ei=NwVBUdvnD8S0rQGttIHYBQ&amp;bvm=bv.43287494,d.aWc&amp;psig=AFQjCNHBy2GuermNeZKZHmwYAKD_K26F1A&amp;ust=1363301953395461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4CordvsxFPkllM&amp;tbnid=Fu2GHHWHsjVWQM:&amp;ved=0CAUQjRw&amp;url=http://www.iap.tuwien.ac.at/www/opt/index&amp;ei=PwZBUdiMNZSlqQHijYCQBQ&amp;bvm=bv.43287494,d.aWc&amp;psig=AFQjCNHgkB2n1Mo9QP-bh__dOzRzJeNtXg&amp;ust=136330233289465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hyperlink" Target="http://www.google.com/url?sa=i&amp;rct=j&amp;q=&amp;esrc=s&amp;frm=1&amp;source=images&amp;cd=&amp;cad=rja&amp;docid=3fpiag1v6HtbhM&amp;tbnid=zQ99e11QAGDsRM:&amp;ved=0CAUQjRw&amp;url=http://mkrd.info/articles/is-liquid-cooling-for-my-computer-worth-it.html&amp;ei=EQdBUcb8D47qqAH3tIH4BA&amp;bvm=bv.43287494,d.aWc&amp;psig=AFQjCNFrBBFLWSTg9SdlUlTWJiX7ekBl-Q&amp;ust=136330253197925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docid=8akwFNxNbx1z7M&amp;tbnid=lbUQ5FWf2vELPM:&amp;ved=0CAUQjRw&amp;url=http://www.seered.co.uk/sunvic_unishare_waterdamage.htm&amp;ei=3wZBUfWeMLDLyAGIjIHYDA&amp;bvm=bv.43287494,d.aWc&amp;psig=AFQjCNFRi9QqsAdWqR_PXKhalr-oRbQY_A&amp;ust=1363302485116651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hyperlink" Target="http://www.google.com/url?sa=i&amp;rct=j&amp;q=&amp;esrc=s&amp;frm=1&amp;source=images&amp;cd=&amp;cad=rja&amp;docid=HuRd8NYhH0WLcM&amp;tbnid=HCu749jUBRN7DM:&amp;ved=0CAUQjRw&amp;url=http://www.elastomers.com.au/about_elastomers/index.htm&amp;ei=sw9BUcmDOerVyAGjnIGAAQ&amp;bvm=bv.43287494,d.aWc&amp;psig=AFQjCNFH8GU2bFvtYyFh5CqGY5dOG2OtNg&amp;ust=136330471792596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frm=1&amp;source=images&amp;cd=&amp;cad=rja&amp;docid=fwXQ2SvEKZ-shM&amp;tbnid=TEb-I6q9JFw9hM:&amp;ved=0CAUQjRw&amp;url=http://www.westsystem.com/ss/why-west-system-brand-epoxy/&amp;ei=Sg9BUabjBoTzyAHZg4CQAQ&amp;bvm=bv.43287494,d.aWc&amp;psig=AFQjCNFdJWXAUz0KTHpFu0urQKlWclHkJw&amp;ust=136330464528294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hyperlink" Target="http://www.google.com/url?sa=i&amp;rct=j&amp;q=&amp;esrc=s&amp;frm=1&amp;source=images&amp;cd=&amp;cad=rja&amp;docid=6rWtLnV487bAVM&amp;tbnid=_Pr-0sxLlYxa7M:&amp;ved=0CAUQjRw&amp;url=http://www.hawk.strefa.pl/VRS%20F-18E%20Super%20Hornet.html&amp;ei=CQVBUZffGeT8yAGg_4Fw&amp;bvm=bv.43287494,d.aWc&amp;psig=AFQjCNHBy2GuermNeZKZHmwYAKD_K26F1A&amp;ust=13633019533954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url?sa=i&amp;rct=j&amp;q=&amp;esrc=s&amp;frm=1&amp;source=images&amp;cd=&amp;cad=rja&amp;docid=6rWtLnV487bAVM&amp;tbnid=_Pr-0sxLlYxa7M:&amp;ved=0CAUQjRw&amp;url=http://rickhenry.com/cfi.html&amp;ei=3ARBUambGYmoywGOmYGIAQ&amp;bvm=bv.43287494,d.aWc&amp;psig=AFQjCNHBy2GuermNeZKZHmwYAKD_K26F1A&amp;ust=1363301953395461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hyperlink" Target="http://www.google.com/url?sa=i&amp;source=images&amp;cd=&amp;cad=rja&amp;docid=MtXdRZqfGqJurM&amp;tbnid=jMeWQSLSPYEE1M:&amp;ved=0CAgQjRwwAA&amp;url=http://miliblog.co.uk/?cat=373&amp;ei=XQRBUaHgAum9yAHTsIGQAQ&amp;psig=AFQjCNHtshDMwWbzRyCeEA__O8B8RgXehw&amp;ust=136330185308154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Managing Corrosion- An Engineered Solution for Electronic and Mechanical Assemblies          </a:t>
            </a:r>
            <a:br>
              <a:rPr lang="en-US" dirty="0"/>
            </a:br>
            <a:r>
              <a:rPr lang="en-US" dirty="0"/>
              <a:t>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community.warplanes.com/wp-content/uploads/2010/08/f35c_080318_h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7041"/>
            <a:ext cx="8503227" cy="41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8991600" cy="3809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1634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30403"/>
              </p:ext>
            </p:extLst>
          </p:nvPr>
        </p:nvGraphicFramePr>
        <p:xfrm>
          <a:off x="381000" y="2057400"/>
          <a:ext cx="8372474" cy="4335793"/>
        </p:xfrm>
        <a:graphic>
          <a:graphicData uri="http://schemas.openxmlformats.org/drawingml/2006/table">
            <a:tbl>
              <a:tblPr/>
              <a:tblGrid>
                <a:gridCol w="239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968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6" marR="6296" marT="6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Rating Scale 1 (Highest) to 4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96" marR="6296" marT="6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Acrylic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Polyurethane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Epoxy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Silicone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Parylene (XY)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96" marR="6296" marT="6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(AR)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(UR)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(ER)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(SR)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Humidity Resistance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Humidity Resistance (Extended Periods)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Abrasion Resistance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Strength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Resistance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Acid Resistance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Alkali Resistance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Organic Solvent Resistance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Dielectric Constant (1MHz @ 23°C)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2.2 - 3.2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4.2- 5.2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3.3 - 4.0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2.6 - 3.0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Outgassing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Impedance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 Clarity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Insulation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Reworkability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VOC’s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 Stability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 Conductivity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Adhesion</a:t>
                      </a:r>
                    </a:p>
                  </a:txBody>
                  <a:tcPr marL="6296" marR="6296" marT="6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1-3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96" marR="6296" marT="6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1524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kumimoji="1" lang="en-US" sz="2800" kern="0" dirty="0">
                <a:solidFill>
                  <a:srgbClr val="080808"/>
                </a:solidFill>
                <a:latin typeface="Tahoma"/>
                <a:ea typeface="+mj-ea"/>
                <a:cs typeface="+mj-cs"/>
              </a:rPr>
              <a:t>Material Selection Table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8915400" cy="1447800"/>
            <a:chOff x="0" y="0"/>
            <a:chExt cx="8915400" cy="1447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800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6200"/>
              <a:ext cx="4231594" cy="1000125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33350"/>
              <a:ext cx="685800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8763000" cy="3809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478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EMI RFI Shielding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matrixcoatings.net/images2010/emf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9" y="1532724"/>
            <a:ext cx="3442768" cy="258207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209800" y="2667000"/>
            <a:ext cx="340141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militaryparsi.ir/gallery/images/oi2buf00mnoczyde797y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940"/>
            <a:ext cx="2209800" cy="19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" y="6492368"/>
            <a:ext cx="8989107" cy="36563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2203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2400300" cy="2857500"/>
          </a:xfrm>
        </p:spPr>
      </p:pic>
      <p:sp>
        <p:nvSpPr>
          <p:cNvPr id="5" name="Rectangle 4"/>
          <p:cNvSpPr/>
          <p:nvPr/>
        </p:nvSpPr>
        <p:spPr>
          <a:xfrm>
            <a:off x="3048640" y="2209800"/>
            <a:ext cx="571436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5F5F5F"/>
              </a:buClr>
              <a:buSzPct val="75000"/>
            </a:pPr>
            <a:r>
              <a:rPr kumimoji="1" lang="en-US" kern="0" dirty="0">
                <a:solidFill>
                  <a:srgbClr val="080808"/>
                </a:solidFill>
                <a:latin typeface="Tahoma"/>
              </a:rPr>
              <a:t>FORM-IN-PLACE conductive gaskets offer effective EMI RFI shielding, ESD control and environmental seal.</a:t>
            </a:r>
          </a:p>
          <a:p>
            <a:pPr marL="457200" lvl="0" indent="-457200" eaLnBrk="1" hangingPunct="1">
              <a:spcBef>
                <a:spcPct val="20000"/>
              </a:spcBef>
              <a:buClr>
                <a:srgbClr val="5F5F5F"/>
              </a:buClr>
              <a:buSzPct val="75000"/>
              <a:buFont typeface="Wingdings" pitchFamily="2" charset="2"/>
              <a:buChar char="§"/>
            </a:pPr>
            <a:r>
              <a:rPr kumimoji="1" lang="en-US" sz="2000" kern="0" dirty="0">
                <a:solidFill>
                  <a:srgbClr val="080808"/>
                </a:solidFill>
                <a:latin typeface="Tahoma"/>
              </a:rPr>
              <a:t>Multi-Axis CNC dispensing for precise, repeatable, high reliability sealing.</a:t>
            </a:r>
          </a:p>
          <a:p>
            <a:pPr marL="457200" lvl="0" indent="-457200" eaLnBrk="1" hangingPunct="1">
              <a:spcBef>
                <a:spcPct val="20000"/>
              </a:spcBef>
              <a:buClr>
                <a:srgbClr val="5F5F5F"/>
              </a:buClr>
              <a:buSzPct val="75000"/>
              <a:buFont typeface="Wingdings" pitchFamily="2" charset="2"/>
              <a:buChar char="§"/>
            </a:pPr>
            <a:r>
              <a:rPr kumimoji="1" lang="en-US" sz="2000" kern="0" dirty="0">
                <a:solidFill>
                  <a:srgbClr val="080808"/>
                </a:solidFill>
                <a:latin typeface="Tahoma"/>
              </a:rPr>
              <a:t>Capable of mitigating Internally or Externally radiated interference.</a:t>
            </a:r>
          </a:p>
          <a:p>
            <a:pPr marL="457200" lvl="0" indent="-457200" eaLnBrk="1" hangingPunct="1">
              <a:spcBef>
                <a:spcPct val="20000"/>
              </a:spcBef>
              <a:buClr>
                <a:srgbClr val="5F5F5F"/>
              </a:buClr>
              <a:buSzPct val="75000"/>
              <a:buFont typeface="Wingdings" pitchFamily="2" charset="2"/>
              <a:buChar char="§"/>
            </a:pPr>
            <a:r>
              <a:rPr kumimoji="1" lang="en-US" sz="2000" kern="0" dirty="0">
                <a:solidFill>
                  <a:srgbClr val="080808"/>
                </a:solidFill>
                <a:latin typeface="Tahoma"/>
              </a:rPr>
              <a:t>Can be applied to nearly all conductive surfaces where a seal is required including conductive coated or metallized composites.</a:t>
            </a:r>
          </a:p>
          <a:p>
            <a:pPr lvl="0" eaLnBrk="1" hangingPunct="1">
              <a:spcBef>
                <a:spcPct val="20000"/>
              </a:spcBef>
              <a:buClr>
                <a:srgbClr val="5F5F5F"/>
              </a:buClr>
              <a:buSzPct val="75000"/>
            </a:pPr>
            <a:endParaRPr kumimoji="1" lang="en-US" sz="2800" kern="0" dirty="0">
              <a:solidFill>
                <a:srgbClr val="080808"/>
              </a:solidFill>
              <a:latin typeface="Tahoma"/>
            </a:endParaRPr>
          </a:p>
          <a:p>
            <a:pPr lvl="0" eaLnBrk="1" hangingPunct="1">
              <a:spcBef>
                <a:spcPct val="20000"/>
              </a:spcBef>
              <a:buClr>
                <a:srgbClr val="5F5F5F"/>
              </a:buClr>
              <a:buSzPct val="75000"/>
            </a:pPr>
            <a:endParaRPr kumimoji="1" lang="en-US" sz="2800" kern="0" dirty="0">
              <a:solidFill>
                <a:srgbClr val="080808"/>
              </a:solidFill>
              <a:latin typeface="Tahoma"/>
            </a:endParaRPr>
          </a:p>
          <a:p>
            <a:pPr lvl="0" eaLnBrk="1" hangingPunct="1">
              <a:spcBef>
                <a:spcPct val="20000"/>
              </a:spcBef>
              <a:buClr>
                <a:srgbClr val="5F5F5F"/>
              </a:buClr>
              <a:buSzPct val="75000"/>
            </a:pPr>
            <a:endParaRPr kumimoji="1" lang="en-US" sz="2800" kern="0" dirty="0">
              <a:solidFill>
                <a:srgbClr val="080808"/>
              </a:solidFill>
              <a:latin typeface="Tahoma"/>
            </a:endParaRPr>
          </a:p>
          <a:p>
            <a:pPr lvl="0" eaLnBrk="1" hangingPunct="1">
              <a:spcBef>
                <a:spcPct val="20000"/>
              </a:spcBef>
              <a:buClr>
                <a:srgbClr val="5F5F5F"/>
              </a:buClr>
              <a:buSzPct val="75000"/>
            </a:pPr>
            <a:endParaRPr kumimoji="1" lang="en-US" sz="2800" kern="0" dirty="0">
              <a:solidFill>
                <a:srgbClr val="080808"/>
              </a:solidFill>
              <a:latin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28801" y="1371600"/>
            <a:ext cx="5715000" cy="70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 kern="0" dirty="0"/>
              <a:t>FIPG </a:t>
            </a:r>
            <a:r>
              <a:rPr lang="en-US" sz="2800" kern="0" dirty="0"/>
              <a:t>(Form-In-Place Gasket)</a:t>
            </a:r>
            <a:endParaRPr lang="en-US" sz="32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8915400" cy="1447800"/>
            <a:chOff x="0" y="0"/>
            <a:chExt cx="8915400" cy="1447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800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6200"/>
              <a:ext cx="4231594" cy="1000125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33350"/>
              <a:ext cx="685800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8839200" cy="3809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5066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6400801" cy="762000"/>
          </a:xfrm>
        </p:spPr>
        <p:txBody>
          <a:bodyPr/>
          <a:lstStyle/>
          <a:p>
            <a:pPr algn="ctr"/>
            <a:r>
              <a:rPr lang="en-US" dirty="0"/>
              <a:t>Conductive Coatings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03" y="2743200"/>
            <a:ext cx="8674331" cy="1143000"/>
          </a:xfrm>
        </p:spPr>
        <p:txBody>
          <a:bodyPr/>
          <a:lstStyle/>
          <a:p>
            <a:r>
              <a:rPr lang="en-US" sz="2400" dirty="0"/>
              <a:t>Coatings are typically applied to hardware or electronics through spray application or CNC dispensing.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1" y="3962400"/>
            <a:ext cx="5230368" cy="19205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white">
          <a:xfrm>
            <a:off x="381000" y="3733800"/>
            <a:ext cx="353983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kern="0" dirty="0"/>
              <a:t>Excellent EMI RFI shielding</a:t>
            </a:r>
          </a:p>
          <a:p>
            <a:pPr>
              <a:buFont typeface="Wingdings" pitchFamily="2" charset="2"/>
              <a:buChar char="§"/>
            </a:pPr>
            <a:r>
              <a:rPr lang="en-US" sz="2400" kern="0" dirty="0"/>
              <a:t>High Attenuation</a:t>
            </a:r>
          </a:p>
          <a:p>
            <a:pPr>
              <a:buFont typeface="Wingdings" pitchFamily="2" charset="2"/>
              <a:buChar char="§"/>
            </a:pPr>
            <a:r>
              <a:rPr lang="en-US" sz="2400" kern="0" dirty="0"/>
              <a:t>Adaptable material properties</a:t>
            </a:r>
          </a:p>
          <a:p>
            <a:endParaRPr lang="en-US" sz="2800" kern="0" dirty="0"/>
          </a:p>
          <a:p>
            <a:endParaRPr lang="en-US" sz="2800" kern="0" dirty="0"/>
          </a:p>
          <a:p>
            <a:endParaRPr lang="en-US" sz="280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8915400" cy="1447800"/>
            <a:chOff x="0" y="0"/>
            <a:chExt cx="8915400" cy="1447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8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6200"/>
              <a:ext cx="4231594" cy="1000125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33350"/>
              <a:ext cx="685800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8819934" cy="45878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2354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Nano Technology</a:t>
            </a:r>
          </a:p>
          <a:p>
            <a:pPr algn="ctr"/>
            <a:r>
              <a:rPr lang="en-US" sz="2800" dirty="0"/>
              <a:t>Optically Clear Material Solutions Available</a:t>
            </a:r>
          </a:p>
          <a:p>
            <a:pPr lvl="4"/>
            <a:r>
              <a:rPr lang="en-US" dirty="0">
                <a:solidFill>
                  <a:prstClr val="black"/>
                </a:solidFill>
              </a:rPr>
              <a:t>Ideal for Lighting Solutions (LED)</a:t>
            </a:r>
          </a:p>
          <a:p>
            <a:pPr lvl="4"/>
            <a:r>
              <a:rPr lang="en-US" dirty="0">
                <a:solidFill>
                  <a:prstClr val="black"/>
                </a:solidFill>
              </a:rPr>
              <a:t>Can Replace ITO (Indium Tin Oxide)</a:t>
            </a:r>
            <a:endParaRPr lang="en-US" dirty="0"/>
          </a:p>
          <a:p>
            <a:pPr algn="ctr"/>
            <a:r>
              <a:rPr lang="en-US" sz="2800" dirty="0"/>
              <a:t>Applied Easily Using Conventional Methodologies</a:t>
            </a:r>
          </a:p>
          <a:p>
            <a:pPr lvl="4"/>
            <a:r>
              <a:rPr lang="en-US" dirty="0">
                <a:solidFill>
                  <a:prstClr val="black"/>
                </a:solidFill>
              </a:rPr>
              <a:t>Spray</a:t>
            </a:r>
          </a:p>
          <a:p>
            <a:pPr lvl="4"/>
            <a:r>
              <a:rPr lang="en-US" dirty="0">
                <a:solidFill>
                  <a:prstClr val="black"/>
                </a:solidFill>
              </a:rPr>
              <a:t>Dip</a:t>
            </a: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future-weapons.org/wp-content/uploads/2012/07/fa-18-super-horne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76" y="3871912"/>
            <a:ext cx="39624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77000"/>
            <a:ext cx="8839200" cy="3809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686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Cleaning and Unit Preparation</a:t>
            </a:r>
          </a:p>
          <a:p>
            <a:pPr lvl="1"/>
            <a:r>
              <a:rPr lang="en-US" dirty="0"/>
              <a:t>DI Water Wash</a:t>
            </a:r>
          </a:p>
          <a:p>
            <a:pPr lvl="3"/>
            <a:r>
              <a:rPr lang="en-US" dirty="0">
                <a:solidFill>
                  <a:prstClr val="black"/>
                </a:solidFill>
              </a:rPr>
              <a:t>Some Hardware; Water Soluble Fluxes</a:t>
            </a:r>
            <a:endParaRPr lang="en-US" dirty="0"/>
          </a:p>
          <a:p>
            <a:pPr lvl="1"/>
            <a:r>
              <a:rPr lang="en-US" dirty="0"/>
              <a:t>Aqueous Cleaning (water + chemicals)</a:t>
            </a:r>
          </a:p>
          <a:p>
            <a:pPr lvl="3"/>
            <a:r>
              <a:rPr lang="en-US" dirty="0">
                <a:solidFill>
                  <a:prstClr val="black"/>
                </a:solidFill>
              </a:rPr>
              <a:t>Optimal for Hardware; Most Fluxes                                            including No Clean</a:t>
            </a:r>
            <a:endParaRPr lang="en-US" dirty="0"/>
          </a:p>
          <a:p>
            <a:pPr lvl="1"/>
            <a:r>
              <a:rPr lang="en-US" dirty="0"/>
              <a:t>Solvent Cleaning</a:t>
            </a:r>
          </a:p>
          <a:p>
            <a:pPr lvl="3"/>
            <a:r>
              <a:rPr lang="en-US" dirty="0"/>
              <a:t>Optimal for Hardware; RMA, Rosin, No Clean Fluxes, Oils</a:t>
            </a:r>
          </a:p>
          <a:p>
            <a:pPr lvl="1"/>
            <a:r>
              <a:rPr lang="en-US" dirty="0"/>
              <a:t>Ultrasonic</a:t>
            </a:r>
          </a:p>
          <a:p>
            <a:pPr lvl="3"/>
            <a:r>
              <a:rPr lang="en-US" dirty="0">
                <a:solidFill>
                  <a:prstClr val="black"/>
                </a:solidFill>
              </a:rPr>
              <a:t>Increase Effectiveness of Standard Methods </a:t>
            </a:r>
            <a:endParaRPr lang="en-US" dirty="0"/>
          </a:p>
          <a:p>
            <a:pPr lvl="1"/>
            <a:r>
              <a:rPr lang="en-US" dirty="0"/>
              <a:t>Mechanical – </a:t>
            </a:r>
            <a:r>
              <a:rPr lang="en-US" sz="1800" dirty="0"/>
              <a:t>brushing &amp; wiping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aqueoustech.com/Templates/slideshow/images/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76" y="198120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queoustech.com/Templates/slideshow/images/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8" y="5181600"/>
            <a:ext cx="196794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8991600" cy="3381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3124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Plasma Treatment and Surface Activation</a:t>
            </a:r>
          </a:p>
          <a:p>
            <a:pPr lvl="1"/>
            <a:r>
              <a:rPr lang="en-US" dirty="0"/>
              <a:t>Dry Process</a:t>
            </a:r>
          </a:p>
          <a:p>
            <a:pPr lvl="1"/>
            <a:r>
              <a:rPr lang="en-US" dirty="0"/>
              <a:t>Environmentally Friendly</a:t>
            </a:r>
          </a:p>
          <a:p>
            <a:pPr lvl="3"/>
            <a:r>
              <a:rPr lang="en-US" dirty="0"/>
              <a:t>High Efficiency</a:t>
            </a:r>
          </a:p>
          <a:p>
            <a:pPr lvl="3"/>
            <a:r>
              <a:rPr lang="en-US" dirty="0"/>
              <a:t>Reduced Waste Stream</a:t>
            </a:r>
          </a:p>
          <a:p>
            <a:pPr lvl="1"/>
            <a:r>
              <a:rPr lang="en-US" dirty="0"/>
              <a:t>Removal of Contaminants</a:t>
            </a:r>
          </a:p>
          <a:p>
            <a:pPr lvl="1"/>
            <a:r>
              <a:rPr lang="en-US" dirty="0"/>
              <a:t>Modify Surface Energy</a:t>
            </a:r>
          </a:p>
          <a:p>
            <a:pPr lvl="3"/>
            <a:r>
              <a:rPr lang="en-US" dirty="0"/>
              <a:t>Increased Material Substrate Options</a:t>
            </a:r>
          </a:p>
          <a:p>
            <a:pPr lvl="4"/>
            <a:r>
              <a:rPr lang="en-US" dirty="0"/>
              <a:t>Teflon, Plastics</a:t>
            </a:r>
          </a:p>
          <a:p>
            <a:pPr lvl="1"/>
            <a:r>
              <a:rPr lang="en-US" dirty="0"/>
              <a:t>Increased Adhesion and Wettability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iap.tuwien.ac.at/www/opt/images/plasm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894959" cy="23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8839200" cy="3381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5561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Application Methodology</a:t>
            </a:r>
          </a:p>
          <a:p>
            <a:pPr lvl="1"/>
            <a:r>
              <a:rPr lang="en-US" dirty="0"/>
              <a:t>CVD-Chemical Vapor Deposition</a:t>
            </a:r>
          </a:p>
          <a:p>
            <a:pPr lvl="3"/>
            <a:r>
              <a:rPr lang="en-US" dirty="0"/>
              <a:t>Truly Conformal</a:t>
            </a:r>
          </a:p>
          <a:p>
            <a:pPr lvl="1"/>
            <a:r>
              <a:rPr lang="en-US" dirty="0"/>
              <a:t>Dip coating</a:t>
            </a:r>
          </a:p>
          <a:p>
            <a:pPr lvl="1"/>
            <a:r>
              <a:rPr lang="en-US" dirty="0"/>
              <a:t>Spray</a:t>
            </a:r>
          </a:p>
          <a:p>
            <a:pPr lvl="1"/>
            <a:r>
              <a:rPr lang="en-US" dirty="0"/>
              <a:t>Multi faceted approach</a:t>
            </a:r>
          </a:p>
          <a:p>
            <a:pPr lvl="3"/>
            <a:r>
              <a:rPr lang="en-US" dirty="0"/>
              <a:t>Increased Efficiency </a:t>
            </a:r>
          </a:p>
          <a:p>
            <a:pPr lvl="1"/>
            <a:r>
              <a:rPr lang="en-US" dirty="0"/>
              <a:t>Layered approach</a:t>
            </a:r>
          </a:p>
          <a:p>
            <a:pPr lvl="3"/>
            <a:r>
              <a:rPr lang="en-US" dirty="0"/>
              <a:t>Optimized Material Performance</a:t>
            </a:r>
          </a:p>
          <a:p>
            <a:pPr lvl="4"/>
            <a:r>
              <a:rPr lang="en-US" dirty="0">
                <a:solidFill>
                  <a:prstClr val="black"/>
                </a:solidFill>
              </a:rPr>
              <a:t>Example: Parylene with Urethane Overcoat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Paratronix Inc, Parylene Coating Serv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6638"/>
            <a:ext cx="2209800" cy="15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trategicmfg.com/storage/Paint.jpg?__SQUARESPACE_CACHEVERSION=13063643627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366848" cy="1616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8839200" cy="3809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786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Preferred Materials</a:t>
            </a:r>
          </a:p>
          <a:p>
            <a:pPr marL="0" indent="0" algn="ctr">
              <a:buNone/>
            </a:pPr>
            <a:r>
              <a:rPr lang="en-US" sz="2800" dirty="0"/>
              <a:t>Conformal Coating for Enhanced Corrosion Resistance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seered.co.uk/sunvic_unishare_burnttrack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818687"/>
            <a:ext cx="4038601" cy="26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mkrd.info/uploads/images/coolant%20on%20my%20pcb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38" y="2928341"/>
            <a:ext cx="4301920" cy="25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598" y="6400800"/>
            <a:ext cx="8719560" cy="54768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68331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Parylene</a:t>
            </a:r>
          </a:p>
          <a:p>
            <a:pPr lvl="1"/>
            <a:r>
              <a:rPr lang="en-US" dirty="0"/>
              <a:t>Excellent Chemical Resistance</a:t>
            </a:r>
          </a:p>
          <a:p>
            <a:pPr lvl="1"/>
            <a:r>
              <a:rPr lang="en-US" dirty="0"/>
              <a:t>Excellent Electrical and Mechanical Properties</a:t>
            </a:r>
          </a:p>
          <a:p>
            <a:pPr lvl="1"/>
            <a:r>
              <a:rPr lang="en-US" dirty="0"/>
              <a:t>Protection from Corrosion </a:t>
            </a:r>
          </a:p>
          <a:p>
            <a:pPr lvl="1"/>
            <a:r>
              <a:rPr lang="en-US" dirty="0"/>
              <a:t>Low Stress</a:t>
            </a:r>
          </a:p>
          <a:p>
            <a:pPr lvl="1"/>
            <a:r>
              <a:rPr lang="en-US" dirty="0"/>
              <a:t>Thin Film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futurenerd.net/wp-content/uploads/2008/06/fns_torn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91714"/>
            <a:ext cx="4190999" cy="29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553200"/>
            <a:ext cx="8839200" cy="3047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28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EPOXY and URETHANE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white">
          <a:xfrm>
            <a:off x="2667000" y="2286000"/>
            <a:ext cx="6019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sz="2000" kern="0" dirty="0"/>
              <a:t>Great Material Compatibility</a:t>
            </a:r>
          </a:p>
          <a:p>
            <a:pPr lvl="2"/>
            <a:r>
              <a:rPr lang="en-US" sz="2000" kern="0" dirty="0"/>
              <a:t>Good to Excellent Chemical Resistance</a:t>
            </a:r>
          </a:p>
          <a:p>
            <a:pPr lvl="3"/>
            <a:r>
              <a:rPr lang="en-US" sz="1800" kern="0" dirty="0"/>
              <a:t>Ideal for harsh environments</a:t>
            </a:r>
          </a:p>
          <a:p>
            <a:pPr lvl="3"/>
            <a:r>
              <a:rPr lang="en-US" sz="1800" kern="0" dirty="0"/>
              <a:t>Moisture, Fluids, Corrosive Gases</a:t>
            </a:r>
          </a:p>
          <a:p>
            <a:pPr lvl="2"/>
            <a:r>
              <a:rPr lang="en-US" sz="2000" kern="0" dirty="0"/>
              <a:t>Good to Excellent Abrasion Resistance</a:t>
            </a:r>
          </a:p>
          <a:p>
            <a:pPr lvl="2"/>
            <a:r>
              <a:rPr lang="en-US" sz="2000" kern="0" dirty="0"/>
              <a:t>Thermo-mechanical Stability</a:t>
            </a:r>
          </a:p>
          <a:p>
            <a:pPr lvl="2"/>
            <a:r>
              <a:rPr lang="en-US" sz="2000" kern="0" dirty="0"/>
              <a:t>Tunable</a:t>
            </a:r>
          </a:p>
          <a:p>
            <a:pPr lvl="3"/>
            <a:r>
              <a:rPr lang="en-US" sz="1800" kern="0" dirty="0"/>
              <a:t>Mix Ratios, Additives/Fillers</a:t>
            </a:r>
          </a:p>
          <a:p>
            <a:pPr lvl="3"/>
            <a:r>
              <a:rPr lang="en-US" sz="1800" kern="0" dirty="0"/>
              <a:t>Greater Control of Physical and Electrical Properties</a:t>
            </a:r>
          </a:p>
          <a:p>
            <a:endParaRPr lang="en-US" kern="0" dirty="0"/>
          </a:p>
        </p:txBody>
      </p:sp>
      <p:pic>
        <p:nvPicPr>
          <p:cNvPr id="9" name="Picture 2" descr="http://www.westsystem.com/ss/assets/about/_resampled/ResizedImage470319-Epoxy-Chemistry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2148681"/>
            <a:ext cx="2647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lastomers.com.au/images/graph_polytabl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5" y="4495800"/>
            <a:ext cx="2635695" cy="18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2001" y="6492082"/>
            <a:ext cx="8819599" cy="36591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6276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Acrylics &amp; Silicones</a:t>
            </a:r>
          </a:p>
          <a:p>
            <a:r>
              <a:rPr lang="en-US" sz="2800" dirty="0"/>
              <a:t>Low Stress</a:t>
            </a:r>
          </a:p>
          <a:p>
            <a:r>
              <a:rPr lang="en-US" sz="2800" dirty="0"/>
              <a:t>Good RF compatibility (Low Dielectric K)</a:t>
            </a:r>
          </a:p>
          <a:p>
            <a:pPr lvl="3"/>
            <a:r>
              <a:rPr lang="en-US" dirty="0"/>
              <a:t> </a:t>
            </a:r>
            <a:r>
              <a:rPr lang="en-US" dirty="0">
                <a:solidFill>
                  <a:prstClr val="black"/>
                </a:solidFill>
              </a:rPr>
              <a:t>Ideal material for antenna</a:t>
            </a:r>
          </a:p>
          <a:p>
            <a:r>
              <a:rPr lang="en-US" sz="2800" dirty="0"/>
              <a:t>Reduced Process Complexity</a:t>
            </a:r>
          </a:p>
          <a:p>
            <a:r>
              <a:rPr lang="en-US" sz="2800" dirty="0"/>
              <a:t>Easily Reworked /repairable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231594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350"/>
            <a:ext cx="68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rickhenry.com/rtw/HUD-12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2236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hawk.strefa.pl/images/Kabina/Kaiser%20HU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48129"/>
            <a:ext cx="2695994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553200"/>
            <a:ext cx="8915400" cy="39528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392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3850"/>
            <a:ext cx="8829675" cy="50752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Nano Technology</a:t>
            </a:r>
          </a:p>
          <a:p>
            <a:r>
              <a:rPr lang="en-US" dirty="0"/>
              <a:t>Inorganic Coatings (ASG)</a:t>
            </a:r>
          </a:p>
          <a:p>
            <a:pPr lvl="3"/>
            <a:r>
              <a:rPr lang="en-US" dirty="0">
                <a:solidFill>
                  <a:prstClr val="black"/>
                </a:solidFill>
              </a:rPr>
              <a:t>High Operating Temperature Limits</a:t>
            </a:r>
          </a:p>
          <a:p>
            <a:r>
              <a:rPr lang="en-US" dirty="0"/>
              <a:t>Thin Film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8915400" cy="1447800"/>
            <a:chOff x="0" y="0"/>
            <a:chExt cx="8915400" cy="1447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800" cy="1447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6200"/>
              <a:ext cx="4231594" cy="100012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33350"/>
              <a:ext cx="685800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 descr="http://www.sldinfo.com/wp-content/uploads/2013/01/486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429000" cy="2600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16000" endPos="65000" dist="50800" dir="5400000" sy="-100000" algn="bl" rotWithShape="0"/>
          </a:effectLst>
        </p:spPr>
      </p:pic>
      <p:pic>
        <p:nvPicPr>
          <p:cNvPr id="14" name="Picture 2" descr="http://miliblog.co.uk/wp-content/gallery/ships-modern-us-navy-aircraft-carriers/cvn-76-uss-ronald-reagan-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56474"/>
            <a:ext cx="3690835" cy="26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8915400" cy="38099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Plasma Ruggedized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7982586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vision design template">
  <a:themeElements>
    <a:clrScheme name="Default Design 1">
      <a:dk1>
        <a:srgbClr val="080808"/>
      </a:dk1>
      <a:lt1>
        <a:srgbClr val="74C8E6"/>
      </a:lt1>
      <a:dk2>
        <a:srgbClr val="000000"/>
      </a:dk2>
      <a:lt2>
        <a:srgbClr val="080808"/>
      </a:lt2>
      <a:accent1>
        <a:srgbClr val="68A2B6"/>
      </a:accent1>
      <a:accent2>
        <a:srgbClr val="4192BF"/>
      </a:accent2>
      <a:accent3>
        <a:srgbClr val="BCE0F0"/>
      </a:accent3>
      <a:accent4>
        <a:srgbClr val="060606"/>
      </a:accent4>
      <a:accent5>
        <a:srgbClr val="B9CED7"/>
      </a:accent5>
      <a:accent6>
        <a:srgbClr val="3A84AD"/>
      </a:accent6>
      <a:hlink>
        <a:srgbClr val="3963AF"/>
      </a:hlink>
      <a:folHlink>
        <a:srgbClr val="00006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4C8E6"/>
        </a:lt1>
        <a:dk2>
          <a:srgbClr val="000000"/>
        </a:dk2>
        <a:lt2>
          <a:srgbClr val="080808"/>
        </a:lt2>
        <a:accent1>
          <a:srgbClr val="68A2B6"/>
        </a:accent1>
        <a:accent2>
          <a:srgbClr val="4192BF"/>
        </a:accent2>
        <a:accent3>
          <a:srgbClr val="BCE0F0"/>
        </a:accent3>
        <a:accent4>
          <a:srgbClr val="060606"/>
        </a:accent4>
        <a:accent5>
          <a:srgbClr val="B9CED7"/>
        </a:accent5>
        <a:accent6>
          <a:srgbClr val="3A84AD"/>
        </a:accent6>
        <a:hlink>
          <a:srgbClr val="3963A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vision design template</Template>
  <TotalTime>475</TotalTime>
  <Words>648</Words>
  <Application>Microsoft Office PowerPoint</Application>
  <PresentationFormat>On-screen Show (4:3)</PresentationFormat>
  <Paragraphs>266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Tahoma</vt:lpstr>
      <vt:lpstr>Times New Roman</vt:lpstr>
      <vt:lpstr>Wingdings</vt:lpstr>
      <vt:lpstr>Business vision design template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PowerPoint Presentation</vt:lpstr>
      <vt:lpstr>Conductive Coatings</vt:lpstr>
      <vt:lpstr> </vt:lpstr>
    </vt:vector>
  </TitlesOfParts>
  <Company>Plasma Ruggedized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Yanet Martinez</dc:creator>
  <cp:lastModifiedBy>Yanet Martinez</cp:lastModifiedBy>
  <cp:revision>50</cp:revision>
  <cp:lastPrinted>2013-09-06T23:54:33Z</cp:lastPrinted>
  <dcterms:created xsi:type="dcterms:W3CDTF">2013-03-29T00:38:02Z</dcterms:created>
  <dcterms:modified xsi:type="dcterms:W3CDTF">2016-07-11T19:05:45Z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TC011408421033</vt:lpwstr>
  </property>
</Properties>
</file>